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2" r:id="rId3"/>
    <p:sldId id="306" r:id="rId4"/>
    <p:sldId id="305" r:id="rId5"/>
    <p:sldId id="300" r:id="rId6"/>
    <p:sldId id="304" r:id="rId7"/>
    <p:sldId id="307" r:id="rId8"/>
    <p:sldId id="294" r:id="rId9"/>
  </p:sldIdLst>
  <p:sldSz cx="10688638" cy="756285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0">
          <p15:clr>
            <a:srgbClr val="A4A3A4"/>
          </p15:clr>
        </p15:guide>
        <p15:guide id="2" pos="2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1B30"/>
    <a:srgbClr val="A31A2E"/>
    <a:srgbClr val="02A4C3"/>
    <a:srgbClr val="3366FF"/>
    <a:srgbClr val="007A00"/>
    <a:srgbClr val="3ABA12"/>
    <a:srgbClr val="F3742E"/>
    <a:srgbClr val="97B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84" y="90"/>
      </p:cViewPr>
      <p:guideLst>
        <p:guide orient="horz" pos="4530"/>
        <p:guide pos="2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305EE5F-5CEF-42F1-BF66-70F49D7409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3" tIns="45277" rIns="90553" bIns="45277" numCol="1" anchor="t" anchorCtr="0" compatLnSpc="1">
            <a:prstTxWarp prst="textNoShape">
              <a:avLst/>
            </a:prstTxWarp>
          </a:bodyPr>
          <a:lstStyle>
            <a:lvl1pPr defTabSz="904875">
              <a:defRPr sz="1200" baseline="0">
                <a:latin typeface="Times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7A330EF-9202-4053-A225-411A4780BF4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3" tIns="45277" rIns="90553" bIns="45277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 baseline="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FC702D59-C5D7-4BF7-8EC8-B707D4D56A0D}" type="datetime1">
              <a:rPr lang="en-GB" altLang="fi-FI"/>
              <a:pPr>
                <a:defRPr/>
              </a:pPr>
              <a:t>24/03/2022</a:t>
            </a:fld>
            <a:endParaRPr lang="en-GB" altLang="fi-FI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E04CE99-5763-4A31-B4D7-07C90629763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3" tIns="45277" rIns="90553" bIns="45277" numCol="1" anchor="b" anchorCtr="0" compatLnSpc="1">
            <a:prstTxWarp prst="textNoShape">
              <a:avLst/>
            </a:prstTxWarp>
          </a:bodyPr>
          <a:lstStyle>
            <a:lvl1pPr defTabSz="904875">
              <a:defRPr sz="1200" baseline="0">
                <a:latin typeface="Times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7531BA95-068B-405A-AF23-2A6C5134C8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3" tIns="45277" rIns="90553" bIns="45277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 baseline="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12ECBE2A-0402-485E-B5C6-1D7CC378933A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F746674-7D12-4153-A29C-A20B2003F6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3" tIns="45277" rIns="90553" bIns="45277" numCol="1" anchor="t" anchorCtr="0" compatLnSpc="1">
            <a:prstTxWarp prst="textNoShape">
              <a:avLst/>
            </a:prstTxWarp>
          </a:bodyPr>
          <a:lstStyle>
            <a:lvl1pPr defTabSz="904875">
              <a:defRPr sz="1200" baseline="0">
                <a:latin typeface="Times New Roman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239C116-2C78-4C4B-8B0C-D70F7E91991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3" tIns="45277" rIns="90553" bIns="45277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 baseline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6C8202E-240D-48CD-9DA9-1247E68CE090}" type="datetime1">
              <a:rPr lang="en-US" altLang="fi-FI"/>
              <a:pPr>
                <a:defRPr/>
              </a:pPr>
              <a:t>3/24/2022</a:t>
            </a:fld>
            <a:endParaRPr lang="en-US" altLang="fi-FI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2E40C4D-E507-4341-8F10-F4BE875A106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4063" y="739775"/>
            <a:ext cx="52292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7825E76F-ACF3-4FBD-8C6E-7716A8E50C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3" tIns="45277" rIns="90553" bIns="452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6615DD9F-8935-4B5D-812D-FF94000056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3" tIns="45277" rIns="90553" bIns="45277" numCol="1" anchor="b" anchorCtr="0" compatLnSpc="1">
            <a:prstTxWarp prst="textNoShape">
              <a:avLst/>
            </a:prstTxWarp>
          </a:bodyPr>
          <a:lstStyle>
            <a:lvl1pPr defTabSz="904875">
              <a:defRPr sz="1200" baseline="0">
                <a:latin typeface="Times New Roman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C11F4711-F7E8-403D-AC7F-753BA23E6A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53" tIns="45277" rIns="90553" bIns="45277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 baseline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21A61CF-1FD6-4CEA-BF84-D7EA5ABE715E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B19003C6-AB49-4115-855E-735CF0F9A1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40814F6-1896-4505-A542-54E75E2148DE}" type="datetime1">
              <a:rPr lang="en-US" altLang="fi-FI" sz="1200" baseline="0" smtClean="0">
                <a:latin typeface="Times New Roman" panose="02020603050405020304" pitchFamily="18" charset="0"/>
              </a:rPr>
              <a:pPr/>
              <a:t>3/24/2022</a:t>
            </a:fld>
            <a:endParaRPr lang="en-US" altLang="fi-FI" sz="1200" baseline="0">
              <a:latin typeface="Times New Roman" panose="02020603050405020304" pitchFamily="18" charset="0"/>
            </a:endParaRP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7CA0C8F4-407C-4B22-B889-28FB6931C7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9596BD3-199B-41B7-8AD8-5CF8349A95F3}" type="slidenum">
              <a:rPr lang="en-US" altLang="fi-FI" sz="1200" baseline="0" smtClean="0">
                <a:latin typeface="Times New Roman" panose="02020603050405020304" pitchFamily="18" charset="0"/>
              </a:rPr>
              <a:pPr/>
              <a:t>1</a:t>
            </a:fld>
            <a:endParaRPr lang="en-US" altLang="fi-FI" sz="1200" baseline="0">
              <a:latin typeface="Times New Roman" panose="02020603050405020304" pitchFamily="18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3EDD8408-60C4-494C-A14F-9E7F8F764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91990049-0793-4321-9731-B8D54D0379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i-FI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9C4BDDFC-8C3A-48E4-A1B0-BE7A9A3C2C7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1804C0A-55BB-4FF7-B4A0-2DA6B08E41A9}" type="datetime1">
              <a:rPr lang="en-US" altLang="fi-FI" sz="1200" baseline="0" smtClean="0">
                <a:latin typeface="Times New Roman" panose="02020603050405020304" pitchFamily="18" charset="0"/>
              </a:rPr>
              <a:pPr/>
              <a:t>3/24/2022</a:t>
            </a:fld>
            <a:endParaRPr lang="en-US" altLang="fi-FI" sz="1200" baseline="0">
              <a:latin typeface="Times New Roman" panose="02020603050405020304" pitchFamily="18" charset="0"/>
            </a:endParaRPr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6FDDDF2D-87DC-4718-A4BF-6AEFC0B90C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48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829831-606B-458A-A593-FBFC6D300CB1}" type="slidenum">
              <a:rPr lang="en-US" altLang="fi-FI" sz="1200" baseline="0" smtClean="0">
                <a:latin typeface="Times New Roman" panose="02020603050405020304" pitchFamily="18" charset="0"/>
              </a:rPr>
              <a:pPr/>
              <a:t>8</a:t>
            </a:fld>
            <a:endParaRPr lang="en-US" altLang="fi-FI" sz="1200" baseline="0">
              <a:latin typeface="Times New Roman" panose="02020603050405020304" pitchFamily="18" charset="0"/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DAD2D92A-4302-4225-9D2D-2321CBB8BE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646B01EC-A98D-4AB5-85DF-4BE0D4EA1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i-FI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6150" y="1730375"/>
            <a:ext cx="9283700" cy="993775"/>
          </a:xfrm>
        </p:spPr>
        <p:txBody>
          <a:bodyPr/>
          <a:lstStyle>
            <a:lvl1pPr algn="r">
              <a:defRPr/>
            </a:lvl1pPr>
          </a:lstStyle>
          <a:p>
            <a:r>
              <a:rPr lang="fi-FI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133955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6816059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05725" y="441325"/>
            <a:ext cx="2406650" cy="5489575"/>
          </a:xfrm>
        </p:spPr>
        <p:txBody>
          <a:bodyPr vert="eaVert"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5775" y="441325"/>
            <a:ext cx="7067550" cy="5489575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18740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441325"/>
            <a:ext cx="9626600" cy="460375"/>
          </a:xfrm>
        </p:spPr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8475" y="1198563"/>
            <a:ext cx="3756025" cy="4732337"/>
          </a:xfrm>
        </p:spPr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06900" y="1198563"/>
            <a:ext cx="3756025" cy="2289175"/>
          </a:xfrm>
        </p:spPr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06900" y="3640138"/>
            <a:ext cx="3756025" cy="2290762"/>
          </a:xfrm>
        </p:spPr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2406933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889" y="1609583"/>
            <a:ext cx="9626600" cy="460375"/>
          </a:xfrm>
        </p:spPr>
        <p:txBody>
          <a:bodyPr/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fi-FI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331" y="2264078"/>
            <a:ext cx="9188006" cy="3639865"/>
          </a:xfrm>
        </p:spPr>
        <p:txBody>
          <a:bodyPr/>
          <a:lstStyle>
            <a:lvl1pPr>
              <a:buClr>
                <a:srgbClr val="97BE0D"/>
              </a:buClr>
              <a:defRPr sz="2800">
                <a:latin typeface="Arial"/>
                <a:cs typeface="Arial"/>
              </a:defRPr>
            </a:lvl1pPr>
            <a:lvl2pPr>
              <a:buClr>
                <a:srgbClr val="97BE0D"/>
              </a:buClr>
              <a:defRPr sz="2400">
                <a:latin typeface="Arial"/>
                <a:cs typeface="Arial"/>
              </a:defRPr>
            </a:lvl2pPr>
            <a:lvl3pPr>
              <a:buClr>
                <a:srgbClr val="97BE0D"/>
              </a:buClr>
              <a:defRPr sz="2400">
                <a:latin typeface="Arial"/>
                <a:cs typeface="Arial"/>
              </a:defRPr>
            </a:lvl3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 err="1"/>
              <a:t>Second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 err="1"/>
              <a:t>Third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3930203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85263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85263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0496119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198563"/>
            <a:ext cx="3756025" cy="4732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6900" y="1198563"/>
            <a:ext cx="3756025" cy="4732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8555833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2812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8713"/>
            <a:ext cx="4722812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250" y="1692275"/>
            <a:ext cx="4724400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250" y="2398713"/>
            <a:ext cx="4724400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210415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0904817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504366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6312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300" y="301625"/>
            <a:ext cx="5975350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5222575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4313"/>
            <a:ext cx="6413500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35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35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4790515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6C3EACC8-A099-4900-AD15-21B5E4F99F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2230438"/>
            <a:ext cx="7664450" cy="473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7" name="Rectangle 18">
            <a:extLst>
              <a:ext uri="{FF2B5EF4-FFF2-40B4-BE49-F238E27FC236}">
                <a16:creationId xmlns:a16="http://schemas.microsoft.com/office/drawing/2014/main" id="{9E71C023-6652-448D-B7B8-BB63FF64B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9988" y="52388"/>
            <a:ext cx="20955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fi-FI" altLang="fi-FI" sz="2700" baseline="0">
              <a:latin typeface="Times" panose="02020603050405020304" pitchFamily="18" charset="0"/>
            </a:endParaRPr>
          </a:p>
        </p:txBody>
      </p:sp>
      <p:sp>
        <p:nvSpPr>
          <p:cNvPr id="1028" name="Rectangle 2">
            <a:extLst>
              <a:ext uri="{FF2B5EF4-FFF2-40B4-BE49-F238E27FC236}">
                <a16:creationId xmlns:a16="http://schemas.microsoft.com/office/drawing/2014/main" id="{A7300001-9161-4256-9973-BD709E416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73200"/>
            <a:ext cx="9626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Otsikko tähän tilaan</a:t>
            </a:r>
            <a:endParaRPr lang="en-US" altLang="fi-FI"/>
          </a:p>
        </p:txBody>
      </p:sp>
      <p:sp>
        <p:nvSpPr>
          <p:cNvPr id="1046" name="Rectangle 22">
            <a:extLst>
              <a:ext uri="{FF2B5EF4-FFF2-40B4-BE49-F238E27FC236}">
                <a16:creationId xmlns:a16="http://schemas.microsoft.com/office/drawing/2014/main" id="{86CC73B5-6332-431C-83A8-B2F1A639A0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16625" y="992188"/>
            <a:ext cx="3916363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03202" tIns="50695" rIns="103202" bIns="50695">
            <a:spAutoFit/>
          </a:bodyPr>
          <a:lstStyle>
            <a:lvl1pPr defTabSz="4603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460375"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defRPr/>
            </a:pPr>
            <a:r>
              <a:rPr lang="en-US" altLang="fi-FI" sz="800" baseline="0">
                <a:cs typeface="Arial" panose="020B0604020202020204" pitchFamily="34" charset="0"/>
              </a:rPr>
              <a:t>Maveplan Oy    </a:t>
            </a:r>
            <a:fld id="{A698980F-7BE6-4EBC-BC93-4DD33F1F6325}" type="datetime4">
              <a:rPr lang="en-US" altLang="fi-FI" sz="800" baseline="0" smtClean="0">
                <a:cs typeface="Arial" panose="020B0604020202020204" pitchFamily="34" charset="0"/>
              </a:rPr>
              <a:pPr algn="r">
                <a:lnSpc>
                  <a:spcPct val="90000"/>
                </a:lnSpc>
                <a:defRPr/>
              </a:pPr>
              <a:t>March 24, 2022</a:t>
            </a:fld>
            <a:r>
              <a:rPr lang="en-US" altLang="fi-FI" sz="800" baseline="0">
                <a:cs typeface="Arial" panose="020B0604020202020204" pitchFamily="34" charset="0"/>
              </a:rPr>
              <a:t>     </a:t>
            </a:r>
            <a:fld id="{27BC7451-9C24-41F5-9F38-877EFA38654C}" type="slidenum">
              <a:rPr lang="en-US" altLang="fi-FI" sz="800" baseline="0" smtClean="0">
                <a:cs typeface="Arial" panose="020B0604020202020204" pitchFamily="34" charset="0"/>
              </a:rPr>
              <a:pPr algn="r">
                <a:lnSpc>
                  <a:spcPct val="90000"/>
                </a:lnSpc>
                <a:defRPr/>
              </a:pPr>
              <a:t>‹#›</a:t>
            </a:fld>
            <a:endParaRPr lang="en-US" altLang="fi-FI" sz="800" baseline="0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</p:sldLayoutIdLst>
  <p:transition>
    <p:zoom/>
  </p:transition>
  <p:txStyles>
    <p:titleStyle>
      <a:lvl1pPr algn="l" defTabSz="1042988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-BoldMT"/>
          <a:ea typeface="ＭＳ Ｐゴシック" charset="-128"/>
          <a:cs typeface="ＭＳ Ｐゴシック" pitchFamily="-105" charset="-128"/>
        </a:defRPr>
      </a:lvl1pPr>
      <a:lvl2pPr algn="l" defTabSz="1042988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-BoldMT" charset="0"/>
          <a:ea typeface="ＭＳ Ｐゴシック" charset="-128"/>
          <a:cs typeface="ＭＳ Ｐゴシック" pitchFamily="-105" charset="-128"/>
        </a:defRPr>
      </a:lvl2pPr>
      <a:lvl3pPr algn="l" defTabSz="1042988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-BoldMT" charset="0"/>
          <a:ea typeface="ＭＳ Ｐゴシック" charset="-128"/>
          <a:cs typeface="ＭＳ Ｐゴシック" pitchFamily="-105" charset="-128"/>
        </a:defRPr>
      </a:lvl3pPr>
      <a:lvl4pPr algn="l" defTabSz="1042988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-BoldMT" charset="0"/>
          <a:ea typeface="ＭＳ Ｐゴシック" charset="-128"/>
          <a:cs typeface="ＭＳ Ｐゴシック" pitchFamily="-105" charset="-128"/>
        </a:defRPr>
      </a:lvl4pPr>
      <a:lvl5pPr algn="l" defTabSz="1042988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-BoldMT" charset="0"/>
          <a:ea typeface="ＭＳ Ｐゴシック" charset="-128"/>
          <a:cs typeface="ＭＳ Ｐゴシック" pitchFamily="-105" charset="-128"/>
        </a:defRPr>
      </a:lvl5pPr>
      <a:lvl6pPr marL="457200" algn="l" defTabSz="1042988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1042988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1042988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1042988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lr>
          <a:srgbClr val="97BE0D"/>
        </a:buClr>
        <a:buSzPct val="120000"/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47725" indent="-327025" algn="l" defTabSz="1042988" rtl="0" eaLnBrk="0" fontAlgn="base" hangingPunct="0">
        <a:spcBef>
          <a:spcPct val="20000"/>
        </a:spcBef>
        <a:spcAft>
          <a:spcPct val="0"/>
        </a:spcAft>
        <a:buClr>
          <a:srgbClr val="97BE0D"/>
        </a:buClr>
        <a:buSzPct val="105000"/>
        <a:buFont typeface="Times" panose="02020603050405020304" pitchFamily="18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lr>
          <a:srgbClr val="97BE0D"/>
        </a:buClr>
        <a:buSzPct val="105000"/>
        <a:buFont typeface="Times" panose="02020603050405020304" pitchFamily="18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825625" indent="-261938" algn="l" defTabSz="1042988" rtl="0" eaLnBrk="0" fontAlgn="base" hangingPunct="0">
        <a:spcBef>
          <a:spcPct val="20000"/>
        </a:spcBef>
        <a:spcAft>
          <a:spcPct val="0"/>
        </a:spcAft>
        <a:buClr>
          <a:srgbClr val="97BE0D"/>
        </a:buClr>
        <a:buSzPct val="105000"/>
        <a:buFont typeface="Times" panose="02020603050405020304" pitchFamily="18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Clr>
          <a:srgbClr val="97BE0D"/>
        </a:buClr>
        <a:buSzPct val="105000"/>
        <a:buFont typeface="Times" panose="02020603050405020304" pitchFamily="18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5pPr>
      <a:lvl6pPr marL="2803525" indent="-260350" algn="l" defTabSz="1042988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SzPct val="105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6pPr>
      <a:lvl7pPr marL="3260725" indent="-260350" algn="l" defTabSz="1042988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SzPct val="105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7pPr>
      <a:lvl8pPr marL="3717925" indent="-260350" algn="l" defTabSz="1042988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SzPct val="105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8pPr>
      <a:lvl9pPr marL="4175125" indent="-260350" algn="l" defTabSz="1042988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SzPct val="105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">
            <a:extLst>
              <a:ext uri="{FF2B5EF4-FFF2-40B4-BE49-F238E27FC236}">
                <a16:creationId xmlns:a16="http://schemas.microsoft.com/office/drawing/2014/main" id="{4D1FF414-E459-4DA6-B135-75A9446C42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90737" y="3658765"/>
            <a:ext cx="7926388" cy="612775"/>
          </a:xfrm>
        </p:spPr>
        <p:txBody>
          <a:bodyPr/>
          <a:lstStyle/>
          <a:p>
            <a:pPr algn="l"/>
            <a:r>
              <a:rPr lang="fi-FI" altLang="fi-FI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Vesitalous/Ojitusisännöinti</a:t>
            </a:r>
          </a:p>
        </p:txBody>
      </p:sp>
      <p:sp>
        <p:nvSpPr>
          <p:cNvPr id="5123" name="Rectangle 20">
            <a:extLst>
              <a:ext uri="{FF2B5EF4-FFF2-40B4-BE49-F238E27FC236}">
                <a16:creationId xmlns:a16="http://schemas.microsoft.com/office/drawing/2014/main" id="{A670003E-E975-4368-8D3A-70BB808EE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4830763"/>
            <a:ext cx="92837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 anchor="ctr"/>
          <a:lstStyle>
            <a:lvl1pPr defTabSz="1042988">
              <a:spcBef>
                <a:spcPct val="20000"/>
              </a:spcBef>
              <a:buClr>
                <a:srgbClr val="97BE0D"/>
              </a:buClr>
              <a:buSzPct val="12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1042988">
              <a:spcBef>
                <a:spcPct val="20000"/>
              </a:spcBef>
              <a:buClr>
                <a:srgbClr val="97BE0D"/>
              </a:buClr>
              <a:buSzPct val="105000"/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spcBef>
                <a:spcPct val="20000"/>
              </a:spcBef>
              <a:buClr>
                <a:srgbClr val="97BE0D"/>
              </a:buClr>
              <a:buSzPct val="105000"/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spcBef>
                <a:spcPct val="20000"/>
              </a:spcBef>
              <a:buClr>
                <a:srgbClr val="97BE0D"/>
              </a:buClr>
              <a:buSzPct val="105000"/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spcBef>
                <a:spcPct val="20000"/>
              </a:spcBef>
              <a:buClr>
                <a:srgbClr val="97BE0D"/>
              </a:buClr>
              <a:buSzPct val="105000"/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BE0D"/>
              </a:buClr>
              <a:buSzPct val="105000"/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BE0D"/>
              </a:buClr>
              <a:buSzPct val="105000"/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BE0D"/>
              </a:buClr>
              <a:buSzPct val="105000"/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BE0D"/>
              </a:buClr>
              <a:buSzPct val="105000"/>
              <a:buFont typeface="Times" panose="02020603050405020304" pitchFamily="18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i-FI" altLang="fi-FI" sz="1800" baseline="0">
              <a:solidFill>
                <a:srgbClr val="FFFFFF"/>
              </a:solidFill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EDEFE5FF-92CC-4678-B4E8-7DDD8F745F1A}"/>
              </a:ext>
            </a:extLst>
          </p:cNvPr>
          <p:cNvSpPr txBox="1"/>
          <p:nvPr/>
        </p:nvSpPr>
        <p:spPr>
          <a:xfrm>
            <a:off x="7112977" y="5751320"/>
            <a:ext cx="28086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solidFill>
                  <a:schemeClr val="bg1"/>
                </a:solidFill>
              </a:rPr>
              <a:t>KP/PP kevätkokous</a:t>
            </a:r>
            <a:br>
              <a:rPr lang="fi-FI" sz="2400" dirty="0">
                <a:solidFill>
                  <a:schemeClr val="bg1"/>
                </a:solidFill>
              </a:rPr>
            </a:br>
            <a:r>
              <a:rPr lang="fi-FI" sz="2400" dirty="0">
                <a:solidFill>
                  <a:schemeClr val="bg1"/>
                </a:solidFill>
              </a:rPr>
              <a:t>Markus Sikkilä</a:t>
            </a:r>
          </a:p>
          <a:p>
            <a:r>
              <a:rPr lang="fi-FI" sz="2400" dirty="0">
                <a:solidFill>
                  <a:schemeClr val="bg1"/>
                </a:solidFill>
              </a:rPr>
              <a:t>Suunnittelija/Agr./ Maveplan</a:t>
            </a:r>
            <a:br>
              <a:rPr lang="fi-FI" sz="2400" dirty="0">
                <a:solidFill>
                  <a:schemeClr val="bg1"/>
                </a:solidFill>
              </a:rPr>
            </a:br>
            <a:r>
              <a:rPr lang="fi-FI" sz="2400" dirty="0">
                <a:solidFill>
                  <a:schemeClr val="bg1"/>
                </a:solidFill>
              </a:rPr>
              <a:t>24.3.2022</a:t>
            </a:r>
          </a:p>
        </p:txBody>
      </p:sp>
    </p:spTree>
  </p:cSld>
  <p:clrMapOvr>
    <a:masterClrMapping/>
  </p:clrMapOvr>
  <p:transition advTm="23786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6E62FD6-C6BF-4B3A-93DB-BA53BE038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8179" y="2009775"/>
            <a:ext cx="9626600" cy="460375"/>
          </a:xfrm>
        </p:spPr>
        <p:txBody>
          <a:bodyPr/>
          <a:lstStyle/>
          <a:p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Kuivatushankkeet ja ojitusyhteisöt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CF5F896D-AF6E-4307-8434-E9EABF460F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6266" y="2857500"/>
            <a:ext cx="10020724" cy="3383280"/>
          </a:xfrm>
        </p:spPr>
        <p:txBody>
          <a:bodyPr/>
          <a:lstStyle/>
          <a:p>
            <a:r>
              <a:rPr lang="fi-FI" altLang="fi-FI" sz="26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Yhteisö perustettu aikanaan yhteisen ojituksen toteuttamista varten</a:t>
            </a:r>
          </a:p>
          <a:p>
            <a:r>
              <a:rPr lang="fi-FI" altLang="fi-FI" sz="26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Yhteisöjen tilanteen muutos ollut merkittävää viime vuosikymmeninä</a:t>
            </a:r>
          </a:p>
          <a:p>
            <a:r>
              <a:rPr lang="fi-FI" altLang="fi-FI" sz="26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Ojitusten kunnossapidon ja peruskorjauksen tarve voi olla vuosittaista ja jatkuvaa, mutta yksittäisen ojan kunnossapitoväli vaihteleva, 5…30 v.</a:t>
            </a:r>
          </a:p>
        </p:txBody>
      </p:sp>
    </p:spTree>
  </p:cSld>
  <p:clrMapOvr>
    <a:masterClrMapping/>
  </p:clrMapOvr>
  <p:transition advTm="14299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0AF6113-A1DF-4038-87D3-AFD9094BC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6600" y="1609725"/>
            <a:ext cx="9626600" cy="460375"/>
          </a:xfrm>
        </p:spPr>
        <p:txBody>
          <a:bodyPr/>
          <a:lstStyle/>
          <a:p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Ojitusyhteisöt taustaa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2472BD1-A15F-4DB3-9063-CB5074F9B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48" y="2541411"/>
            <a:ext cx="9951556" cy="3879791"/>
          </a:xfrm>
        </p:spPr>
        <p:txBody>
          <a:bodyPr/>
          <a:lstStyle/>
          <a:p>
            <a:r>
              <a:rPr lang="fi-FI" altLang="fi-FI" sz="24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25 000 kpl koko maassa, K-P ja P-P +3000 kpl</a:t>
            </a:r>
          </a:p>
          <a:p>
            <a:r>
              <a:rPr lang="fi-FI" sz="2400" dirty="0"/>
              <a:t>Kunnossapitovastuu</a:t>
            </a:r>
          </a:p>
          <a:p>
            <a:r>
              <a:rPr lang="fi-FI" sz="2400" dirty="0"/>
              <a:t>Yhteisöt hiipuneet</a:t>
            </a:r>
          </a:p>
          <a:p>
            <a:r>
              <a:rPr lang="fi-FI" sz="2400" dirty="0"/>
              <a:t>Ojitusyhteisöjen asiakirjat, etenkin osittelut, eivät ole ajan tasalla</a:t>
            </a:r>
          </a:p>
          <a:p>
            <a:r>
              <a:rPr lang="fi-FI" sz="2400" dirty="0"/>
              <a:t>Osakkaiden ammattitaito/aika ei riitä ojitusasioiden hoitoon</a:t>
            </a:r>
          </a:p>
          <a:p>
            <a:endParaRPr lang="fi-FI" altLang="fi-FI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4" name="Picture 7" descr="Worthing Greenpeace November Meeting | Greenpeace Greenwire United Kingdom">
            <a:extLst>
              <a:ext uri="{FF2B5EF4-FFF2-40B4-BE49-F238E27FC236}">
                <a16:creationId xmlns:a16="http://schemas.microsoft.com/office/drawing/2014/main" id="{E886C465-5ED7-4254-9831-A2F7182CC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915" y="1839912"/>
            <a:ext cx="2847975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687576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6E62FD6-C6BF-4B3A-93DB-BA53BE038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8179" y="2009775"/>
            <a:ext cx="9626600" cy="460375"/>
          </a:xfrm>
        </p:spPr>
        <p:txBody>
          <a:bodyPr/>
          <a:lstStyle/>
          <a:p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Ojitusyhteisön toiminta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CF5F896D-AF6E-4307-8434-E9EABF460F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6266" y="2811780"/>
            <a:ext cx="9300633" cy="2852950"/>
          </a:xfrm>
        </p:spPr>
        <p:txBody>
          <a:bodyPr/>
          <a:lstStyle/>
          <a:p>
            <a:r>
              <a:rPr lang="fi-FI" altLang="fi-FI" sz="26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Yhteisön toimintaa ohjaa vesilaki (luku 5, 22-27§)</a:t>
            </a:r>
          </a:p>
          <a:p>
            <a:r>
              <a:rPr lang="fi-FI" altLang="fi-FI" sz="26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Yhteisön säännöt + vesilain mukaiset säännöt</a:t>
            </a:r>
          </a:p>
          <a:p>
            <a:r>
              <a:rPr lang="fi-FI" altLang="fi-FI" sz="26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Päätöksenteko jäsenten äänivallan mukaan, suunnitelma</a:t>
            </a:r>
          </a:p>
          <a:p>
            <a:r>
              <a:rPr lang="fi-FI" altLang="fi-FI" sz="26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Ojitusyhteisön tehtäviä hoitaa toimitsijat (3-xx kpl)</a:t>
            </a:r>
          </a:p>
          <a:p>
            <a:pPr lvl="1"/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Tehtäviin kuuluu</a:t>
            </a:r>
          </a:p>
          <a:p>
            <a:pPr marL="811213" lvl="1" indent="0">
              <a:buNone/>
            </a:pPr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Kokousten järjestely, tiedotus, maksujen ja laskujen hoito, ojan kunnossapidon järjestelyt, urakoitsijan valinta, osittelu ja osakasluettelo</a:t>
            </a:r>
          </a:p>
        </p:txBody>
      </p:sp>
    </p:spTree>
    <p:extLst>
      <p:ext uri="{BB962C8B-B14F-4D97-AF65-F5344CB8AC3E}">
        <p14:creationId xmlns:p14="http://schemas.microsoft.com/office/powerpoint/2010/main" val="3315410454"/>
      </p:ext>
    </p:extLst>
  </p:cSld>
  <p:clrMapOvr>
    <a:masterClrMapping/>
  </p:clrMapOvr>
  <p:transition advTm="14299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A184B49-63E4-41C5-A517-C8541B9CDD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1019" y="1495425"/>
            <a:ext cx="9626600" cy="460375"/>
          </a:xfrm>
        </p:spPr>
        <p:txBody>
          <a:bodyPr/>
          <a:lstStyle/>
          <a:p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Ojitusyhteisön käynnistäminen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B0A4AB5B-38DE-455A-A03B-D354C3C107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" y="2089150"/>
            <a:ext cx="9188450" cy="4403090"/>
          </a:xfrm>
        </p:spPr>
        <p:txBody>
          <a:bodyPr/>
          <a:lstStyle/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Puuston raivaus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Laskuaukkojen ja rajapyykkien merkitseminen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Kaivuumaan kalkitus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Tarvittaessa paalutus ja korkeustasot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Rumpuluettelon laatiminen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Kilpailutus ja tarjouspyynnöt: kaivu, puuston raivaus, paalutus, jne.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Urakoitsijan valinta, urakkaohjelma ja urakan valvonta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Sihteerin/rahastonhoitajan tehtävät, maksatus, koonti osakkailta, pöytäkirjat, jne.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Sopimusasiakirjojen laatiminen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Tiedottaminen jäsenille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Toteutuksen valvonta sekä yhteydenpito sidosryhmiin (kunta, sähkölaitos, vesilaitos)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Työmaa- ja toimitsijakokoukset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Kustannusosittelu ja kustannusarvio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Urakan vastaanottokokous</a:t>
            </a:r>
          </a:p>
          <a:p>
            <a:r>
              <a:rPr lang="fi-FI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Rahoittajan tarkastuskäynnit</a:t>
            </a:r>
          </a:p>
          <a:p>
            <a:endParaRPr lang="fi-FI" altLang="fi-FI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2347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8AD65872-059B-45A4-BDAD-2B36B7D1E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6600" y="1609725"/>
            <a:ext cx="9626600" cy="460375"/>
          </a:xfrm>
        </p:spPr>
        <p:txBody>
          <a:bodyPr/>
          <a:lstStyle/>
          <a:p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Vesitalous/ojitusisännöinti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EC25B672-29C9-4FE5-9512-ABFE5D7869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0350" y="2070099"/>
            <a:ext cx="9188450" cy="3700463"/>
          </a:xfrm>
        </p:spPr>
        <p:txBody>
          <a:bodyPr/>
          <a:lstStyle/>
          <a:p>
            <a:pPr marL="520700" lvl="1" indent="0">
              <a:buFont typeface="Times" panose="02020603050405020304" pitchFamily="18" charset="0"/>
              <a:buNone/>
            </a:pPr>
            <a:endParaRPr lang="fi-FI" altLang="fi-FI" sz="19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Uusi ammatti ja palvelu (2019 </a:t>
            </a:r>
            <a:r>
              <a:rPr lang="fi-FI" altLang="fi-FI" dirty="0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ensim</a:t>
            </a:r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 valmistuneet)</a:t>
            </a:r>
          </a:p>
          <a:p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Perustettu ratkaisemaan:</a:t>
            </a:r>
            <a:b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- peruskuivatushankkeiden käynnistymisongelmat</a:t>
            </a:r>
            <a:b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- asioiden ”neutraali” hoito</a:t>
            </a:r>
            <a:b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- parempi osaaminen mahdollistaa enemmän</a:t>
            </a:r>
          </a:p>
          <a:p>
            <a:endParaRPr lang="fi-FI" altLang="fi-FI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6" name="Kuva 4">
            <a:extLst>
              <a:ext uri="{FF2B5EF4-FFF2-40B4-BE49-F238E27FC236}">
                <a16:creationId xmlns:a16="http://schemas.microsoft.com/office/drawing/2014/main" id="{14173914-B26D-4EF0-9287-0444B1674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4851718"/>
            <a:ext cx="3651250" cy="2550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0AF6113-A1DF-4038-87D3-AFD9094BC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6600" y="1609725"/>
            <a:ext cx="9626600" cy="460375"/>
          </a:xfrm>
        </p:spPr>
        <p:txBody>
          <a:bodyPr/>
          <a:lstStyle/>
          <a:p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Ojitusisännöinti avuksi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2472BD1-A15F-4DB3-9063-CB5074F9B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48" y="2392821"/>
            <a:ext cx="9328271" cy="3879791"/>
          </a:xfrm>
        </p:spPr>
        <p:txBody>
          <a:bodyPr/>
          <a:lstStyle/>
          <a:p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Ojitusisännöitsijä ammattilaisena hoitamaan hankkeita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Viljelijöiden/maanomistajien avustaminen tai yhteisön ja kuivatushankkeen vetäminen kokonaisuudessaan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Luonnonmukaiset toimet hankkeissa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Yhteisön ulkopuolinen, tasapuolisuus, ammattimaisuus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i-FI" altLang="fi-FI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Rahoitus helpommin käytettäväksi</a:t>
            </a:r>
          </a:p>
        </p:txBody>
      </p:sp>
    </p:spTree>
    <p:extLst>
      <p:ext uri="{BB962C8B-B14F-4D97-AF65-F5344CB8AC3E}">
        <p14:creationId xmlns:p14="http://schemas.microsoft.com/office/powerpoint/2010/main" val="3465779216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>
            <a:extLst>
              <a:ext uri="{FF2B5EF4-FFF2-40B4-BE49-F238E27FC236}">
                <a16:creationId xmlns:a16="http://schemas.microsoft.com/office/drawing/2014/main" id="{001F9B61-A77A-46BE-9A14-140743873E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229100" y="3798888"/>
            <a:ext cx="5783262" cy="993775"/>
          </a:xfrm>
        </p:spPr>
        <p:txBody>
          <a:bodyPr/>
          <a:lstStyle/>
          <a:p>
            <a:pPr algn="l"/>
            <a:r>
              <a:rPr lang="fi-FI" altLang="fi-FI" sz="3600" dirty="0">
                <a:solidFill>
                  <a:schemeClr val="bg1"/>
                </a:solidFill>
                <a:latin typeface="Arial-BoldMT" pitchFamily="1" charset="0"/>
                <a:ea typeface="ＭＳ Ｐゴシック" panose="020B0600070205080204" pitchFamily="34" charset="-128"/>
              </a:rPr>
              <a:t>Kiitos</a:t>
            </a: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3000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3000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285</Words>
  <Application>Microsoft Office PowerPoint</Application>
  <PresentationFormat>Mukautettu</PresentationFormat>
  <Paragraphs>51</Paragraphs>
  <Slides>8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Arial-BoldMT</vt:lpstr>
      <vt:lpstr>Times</vt:lpstr>
      <vt:lpstr>Times New Roman</vt:lpstr>
      <vt:lpstr>Wingdings</vt:lpstr>
      <vt:lpstr>Blank Presentation</vt:lpstr>
      <vt:lpstr>Vesitalous/Ojitusisännöinti</vt:lpstr>
      <vt:lpstr>Kuivatushankkeet ja ojitusyhteisöt</vt:lpstr>
      <vt:lpstr>Ojitusyhteisöt taustaa</vt:lpstr>
      <vt:lpstr>Ojitusyhteisön toiminta</vt:lpstr>
      <vt:lpstr>Ojitusyhteisön käynnistäminen</vt:lpstr>
      <vt:lpstr>Vesitalous/ojitusisännöinti</vt:lpstr>
      <vt:lpstr>Ojitusisännöinti avuksi</vt:lpstr>
      <vt:lpstr>Kiitos</vt:lpstr>
    </vt:vector>
  </TitlesOfParts>
  <Company>Dynastia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Teknos 2010</dc:title>
  <dc:creator>Mika Mikkola</dc:creator>
  <cp:lastModifiedBy>Markus Sikkilä</cp:lastModifiedBy>
  <cp:revision>94</cp:revision>
  <cp:lastPrinted>2010-02-22T05:56:49Z</cp:lastPrinted>
  <dcterms:created xsi:type="dcterms:W3CDTF">2010-09-30T06:18:22Z</dcterms:created>
  <dcterms:modified xsi:type="dcterms:W3CDTF">2022-03-24T08:17:30Z</dcterms:modified>
</cp:coreProperties>
</file>